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9" autoAdjust="0"/>
    <p:restoredTop sz="94640" autoAdjust="0"/>
  </p:normalViewPr>
  <p:slideViewPr>
    <p:cSldViewPr>
      <p:cViewPr varScale="1">
        <p:scale>
          <a:sx n="74" d="100"/>
          <a:sy n="74"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9/22/2019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839200" cy="1676399"/>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dirty="0" smtClean="0">
                <a:solidFill>
                  <a:srgbClr val="FF0000"/>
                </a:solidFill>
                <a:latin typeface="Times New Roman" pitchFamily="18" charset="0"/>
                <a:cs typeface="Times New Roman" pitchFamily="18" charset="0"/>
              </a:rPr>
              <a:t>Can Literature save ‘Nature’?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2700" dirty="0" smtClean="0">
                <a:solidFill>
                  <a:srgbClr val="FF0000"/>
                </a:solidFill>
                <a:latin typeface="Times New Roman" pitchFamily="18" charset="0"/>
                <a:cs typeface="Times New Roman" pitchFamily="18" charset="0"/>
              </a:rPr>
              <a:t>An Eco-critical Research in Vijay Tendulkar’s Plays</a:t>
            </a:r>
            <a:endParaRPr lang="en-US" sz="27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724400"/>
            <a:ext cx="6400800" cy="17526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sz="2600" dirty="0" smtClean="0">
                <a:solidFill>
                  <a:srgbClr val="002060"/>
                </a:solidFill>
                <a:latin typeface="Times New Roman" pitchFamily="18" charset="0"/>
                <a:cs typeface="Times New Roman" pitchFamily="18" charset="0"/>
              </a:rPr>
              <a:t>Rajeev </a:t>
            </a:r>
            <a:r>
              <a:rPr lang="en-US" sz="2600" dirty="0" err="1" smtClean="0">
                <a:solidFill>
                  <a:srgbClr val="002060"/>
                </a:solidFill>
                <a:latin typeface="Times New Roman" pitchFamily="18" charset="0"/>
                <a:cs typeface="Times New Roman" pitchFamily="18" charset="0"/>
              </a:rPr>
              <a:t>Yadav</a:t>
            </a:r>
            <a:r>
              <a:rPr lang="en-US" sz="2600" dirty="0" smtClean="0">
                <a:solidFill>
                  <a:srgbClr val="002060"/>
                </a:solidFill>
                <a:latin typeface="Times New Roman" pitchFamily="18" charset="0"/>
                <a:cs typeface="Times New Roman" pitchFamily="18" charset="0"/>
              </a:rPr>
              <a:t>,</a:t>
            </a:r>
          </a:p>
          <a:p>
            <a:r>
              <a:rPr lang="en-US" sz="2600" dirty="0" smtClean="0">
                <a:solidFill>
                  <a:srgbClr val="002060"/>
                </a:solidFill>
                <a:latin typeface="Times New Roman" pitchFamily="18" charset="0"/>
                <a:cs typeface="Times New Roman" pitchFamily="18" charset="0"/>
              </a:rPr>
              <a:t>Assistant Professor-English,</a:t>
            </a:r>
          </a:p>
          <a:p>
            <a:r>
              <a:rPr lang="en-US" sz="2600" dirty="0" err="1" smtClean="0">
                <a:solidFill>
                  <a:srgbClr val="002060"/>
                </a:solidFill>
                <a:latin typeface="Times New Roman" pitchFamily="18" charset="0"/>
                <a:cs typeface="Times New Roman" pitchFamily="18" charset="0"/>
              </a:rPr>
              <a:t>Indira</a:t>
            </a:r>
            <a:r>
              <a:rPr lang="en-US" sz="2600" dirty="0" smtClean="0">
                <a:solidFill>
                  <a:srgbClr val="002060"/>
                </a:solidFill>
                <a:latin typeface="Times New Roman" pitchFamily="18" charset="0"/>
                <a:cs typeface="Times New Roman" pitchFamily="18" charset="0"/>
              </a:rPr>
              <a:t> Gandhi Government PG College,</a:t>
            </a:r>
          </a:p>
          <a:p>
            <a:r>
              <a:rPr lang="en-US" sz="2600" dirty="0" smtClean="0">
                <a:solidFill>
                  <a:srgbClr val="002060"/>
                </a:solidFill>
                <a:latin typeface="Times New Roman" pitchFamily="18" charset="0"/>
                <a:cs typeface="Times New Roman" pitchFamily="18" charset="0"/>
              </a:rPr>
              <a:t>Bangarmau, </a:t>
            </a:r>
            <a:r>
              <a:rPr lang="en-US" sz="2600" dirty="0" err="1" smtClean="0">
                <a:solidFill>
                  <a:srgbClr val="002060"/>
                </a:solidFill>
                <a:latin typeface="Times New Roman" pitchFamily="18" charset="0"/>
                <a:cs typeface="Times New Roman" pitchFamily="18" charset="0"/>
              </a:rPr>
              <a:t>Unnao</a:t>
            </a:r>
            <a:r>
              <a:rPr lang="en-US" sz="2600" dirty="0" smtClean="0">
                <a:solidFill>
                  <a:srgbClr val="002060"/>
                </a:solidFill>
                <a:latin typeface="Times New Roman" pitchFamily="18" charset="0"/>
                <a:cs typeface="Times New Roman" pitchFamily="18" charset="0"/>
              </a:rPr>
              <a: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8686800" cy="5105400"/>
          </a:xfrm>
        </p:spPr>
        <p:txBody>
          <a:bodyPr>
            <a:normAutofit lnSpcReduction="10000"/>
          </a:bodyPr>
          <a:lstStyle/>
          <a:p>
            <a:pPr algn="just"/>
            <a:r>
              <a:rPr lang="en-US" sz="2800" dirty="0" smtClean="0">
                <a:latin typeface="Times New Roman" pitchFamily="18" charset="0"/>
                <a:cs typeface="Times New Roman" pitchFamily="18" charset="0"/>
              </a:rPr>
              <a:t>Therefore </a:t>
            </a:r>
            <a:r>
              <a:rPr lang="en-US" sz="2800" dirty="0" smtClean="0">
                <a:solidFill>
                  <a:srgbClr val="FF0000"/>
                </a:solidFill>
                <a:latin typeface="Times New Roman" pitchFamily="18" charset="0"/>
                <a:cs typeface="Times New Roman" pitchFamily="18" charset="0"/>
              </a:rPr>
              <a:t>all dualisms and binary oppositional forms</a:t>
            </a:r>
            <a:r>
              <a:rPr lang="en-US" sz="2800" dirty="0" smtClean="0">
                <a:latin typeface="Times New Roman" pitchFamily="18" charset="0"/>
                <a:cs typeface="Times New Roman" pitchFamily="18" charset="0"/>
              </a:rPr>
              <a:t> must be dismantled otherwise humanity remains ‘divided against’ itself, a phrase that Griffin uses to describe the ideological impact of dualisms.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a:t>
            </a:r>
            <a:r>
              <a:rPr lang="en-US" sz="2800" dirty="0" smtClean="0">
                <a:latin typeface="Times New Roman" pitchFamily="18" charset="0"/>
                <a:cs typeface="Times New Roman" pitchFamily="18" charset="0"/>
              </a:rPr>
              <a:t>the above mentioned case from</a:t>
            </a:r>
            <a:r>
              <a:rPr lang="en-US" sz="2800" i="1" dirty="0" smtClean="0">
                <a:latin typeface="Times New Roman" pitchFamily="18" charset="0"/>
                <a:cs typeface="Times New Roman" pitchFamily="18" charset="0"/>
              </a:rPr>
              <a:t> Silence! The Court Is in Session </a:t>
            </a:r>
            <a:r>
              <a:rPr lang="en-US" sz="2800" dirty="0" smtClean="0">
                <a:latin typeface="Times New Roman" pitchFamily="18" charset="0"/>
                <a:cs typeface="Times New Roman" pitchFamily="18" charset="0"/>
              </a:rPr>
              <a:t>we see </a:t>
            </a:r>
            <a:r>
              <a:rPr lang="en-US" sz="2800" dirty="0" smtClean="0">
                <a:solidFill>
                  <a:srgbClr val="FF0000"/>
                </a:solidFill>
                <a:latin typeface="Times New Roman" pitchFamily="18" charset="0"/>
                <a:cs typeface="Times New Roman" pitchFamily="18" charset="0"/>
              </a:rPr>
              <a:t>dualistic hierarchy in pair of ‘dog’ and ‘hen’</a:t>
            </a:r>
            <a:r>
              <a:rPr lang="en-US" sz="2800" dirty="0" smtClean="0">
                <a:latin typeface="Times New Roman" pitchFamily="18" charset="0"/>
                <a:cs typeface="Times New Roman" pitchFamily="18" charset="0"/>
              </a:rPr>
              <a:t> where one concept in the pair is deemed superior to the other and ‘other’ is </a:t>
            </a:r>
            <a:r>
              <a:rPr lang="en-US" sz="2800" dirty="0" err="1" smtClean="0">
                <a:latin typeface="Times New Roman" pitchFamily="18" charset="0"/>
                <a:cs typeface="Times New Roman" pitchFamily="18" charset="0"/>
              </a:rPr>
              <a:t>terrorised</a:t>
            </a:r>
            <a:r>
              <a:rPr lang="en-US" sz="2800" dirty="0" smtClean="0">
                <a:latin typeface="Times New Roman" pitchFamily="18" charset="0"/>
                <a:cs typeface="Times New Roman" pitchFamily="18" charset="0"/>
              </a:rPr>
              <a:t> by abusive powers through reinforcing assumptions of these binaries, even making them sacred through religious and scientific constructs against which the ecocriticism has raised its voice. </a:t>
            </a:r>
          </a:p>
          <a:p>
            <a:endParaRPr lang="en-US" dirty="0"/>
          </a:p>
        </p:txBody>
      </p:sp>
      <p:sp>
        <p:nvSpPr>
          <p:cNvPr id="3" name="Title 2"/>
          <p:cNvSpPr>
            <a:spLocks noGrp="1"/>
          </p:cNvSpPr>
          <p:nvPr>
            <p:ph type="title"/>
          </p:nvPr>
        </p:nvSpPr>
        <p:spPr>
          <a:xfrm>
            <a:off x="457200" y="0"/>
            <a:ext cx="8229600" cy="1752600"/>
          </a:xfrm>
          <a:solidFill>
            <a:srgbClr val="92D050"/>
          </a:solidFill>
        </p:spPr>
        <p:txBody>
          <a:bodyPr>
            <a:noAutofit/>
          </a:bodyPr>
          <a:lstStyle/>
          <a:p>
            <a:pPr algn="just"/>
            <a:r>
              <a:rPr lang="en-US" sz="2400" dirty="0" smtClean="0">
                <a:latin typeface="Times New Roman" pitchFamily="18" charset="0"/>
                <a:cs typeface="Times New Roman" pitchFamily="18" charset="0"/>
              </a:rPr>
              <a:t>Tendulkar believes ecocriticism </a:t>
            </a:r>
            <a:r>
              <a:rPr lang="en-US" sz="2400" dirty="0" smtClean="0">
                <a:latin typeface="Times New Roman" pitchFamily="18" charset="0"/>
                <a:cs typeface="Times New Roman" pitchFamily="18" charset="0"/>
              </a:rPr>
              <a:t>posits that as long as any of the dualisms exist as an integral component of societal structuring and justification, they will all continue to serve as starting points to justify patriarchy.</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304800"/>
            <a:ext cx="8382000" cy="6324600"/>
          </a:xfrm>
        </p:spPr>
        <p:txBody>
          <a:bodyPr/>
          <a:lstStyle/>
          <a:p>
            <a:pPr algn="just"/>
            <a:r>
              <a:rPr lang="en-IN" dirty="0" smtClean="0">
                <a:latin typeface="Times New Roman" pitchFamily="18" charset="0"/>
                <a:cs typeface="Times New Roman" pitchFamily="18" charset="0"/>
              </a:rPr>
              <a:t>                                    </a:t>
            </a:r>
            <a:r>
              <a:rPr lang="en-IN" sz="3200" dirty="0" smtClean="0">
                <a:solidFill>
                  <a:srgbClr val="FF0000"/>
                </a:solidFill>
                <a:latin typeface="Times New Roman" pitchFamily="18" charset="0"/>
                <a:cs typeface="Times New Roman" pitchFamily="18" charset="0"/>
              </a:rPr>
              <a:t>Conclusion</a:t>
            </a:r>
          </a:p>
          <a:p>
            <a:pPr algn="just"/>
            <a:r>
              <a:rPr lang="en-IN" dirty="0" smtClean="0">
                <a:latin typeface="Times New Roman" pitchFamily="18" charset="0"/>
                <a:cs typeface="Times New Roman" pitchFamily="18" charset="0"/>
              </a:rPr>
              <a:t>To </a:t>
            </a:r>
            <a:r>
              <a:rPr lang="en-IN" dirty="0" smtClean="0">
                <a:latin typeface="Times New Roman" pitchFamily="18" charset="0"/>
                <a:cs typeface="Times New Roman" pitchFamily="18" charset="0"/>
              </a:rPr>
              <a:t>conclude this discussion it would be right to say that in his plays Vijay Tendulkar has concentrated on not only the social, political and cultural issues of his age but he has penetrated also the human psyche in respect of environmental degradation and their approach towards ‘nature’ and marginalised objects in the society. </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 </a:t>
            </a:r>
            <a:r>
              <a:rPr lang="en-IN" dirty="0" smtClean="0">
                <a:latin typeface="Times New Roman" pitchFamily="18" charset="0"/>
                <a:cs typeface="Times New Roman" pitchFamily="18" charset="0"/>
              </a:rPr>
              <a:t>this respect Vijay Tendulkar has masterly used the </a:t>
            </a:r>
            <a:r>
              <a:rPr lang="en-IN" dirty="0" err="1" smtClean="0">
                <a:latin typeface="Times New Roman" pitchFamily="18" charset="0"/>
                <a:cs typeface="Times New Roman" pitchFamily="18" charset="0"/>
              </a:rPr>
              <a:t>ecocritical</a:t>
            </a:r>
            <a:r>
              <a:rPr lang="en-IN" dirty="0" smtClean="0">
                <a:latin typeface="Times New Roman" pitchFamily="18" charset="0"/>
                <a:cs typeface="Times New Roman" pitchFamily="18" charset="0"/>
              </a:rPr>
              <a:t> approach in expressing the connection between natural world and man, and their exploitation in hierarchical system of society to awake up us for social </a:t>
            </a:r>
            <a:r>
              <a:rPr lang="en-IN" dirty="0" smtClean="0">
                <a:latin typeface="Times New Roman" pitchFamily="18" charset="0"/>
                <a:cs typeface="Times New Roman" pitchFamily="18" charset="0"/>
              </a:rPr>
              <a:t>development and </a:t>
            </a:r>
            <a:r>
              <a:rPr lang="en-IN" dirty="0" smtClean="0">
                <a:latin typeface="Times New Roman" pitchFamily="18" charset="0"/>
                <a:cs typeface="Times New Roman" pitchFamily="18" charset="0"/>
              </a:rPr>
              <a:t>environment conservation simultaneously.</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915400" cy="5287963"/>
          </a:xfrm>
        </p:spPr>
        <p:txBody>
          <a:bodyPr>
            <a:normAutofit fontScale="85000" lnSpcReduction="20000"/>
          </a:bodyPr>
          <a:lstStyle/>
          <a:p>
            <a:pPr algn="just"/>
            <a:endParaRPr lang="en-US" dirty="0" smtClean="0"/>
          </a:p>
          <a:p>
            <a:pPr algn="just"/>
            <a:r>
              <a:rPr lang="en-US" sz="3300" dirty="0" smtClean="0">
                <a:latin typeface="Times New Roman" pitchFamily="18" charset="0"/>
                <a:cs typeface="Times New Roman" pitchFamily="18" charset="0"/>
              </a:rPr>
              <a:t>World increasingly lost to pollution, contamination and </a:t>
            </a:r>
            <a:r>
              <a:rPr lang="en-US" sz="3300" dirty="0" smtClean="0">
                <a:solidFill>
                  <a:srgbClr val="FF0000"/>
                </a:solidFill>
                <a:latin typeface="Times New Roman" pitchFamily="18" charset="0"/>
                <a:cs typeface="Times New Roman" pitchFamily="18" charset="0"/>
              </a:rPr>
              <a:t>industry sponsored bio-disaster.</a:t>
            </a:r>
          </a:p>
          <a:p>
            <a:pPr algn="just">
              <a:buNone/>
            </a:pPr>
            <a:endParaRPr lang="en-US" sz="3300" dirty="0" smtClean="0">
              <a:solidFill>
                <a:srgbClr val="FF0000"/>
              </a:solidFill>
              <a:latin typeface="Times New Roman" pitchFamily="18" charset="0"/>
              <a:cs typeface="Times New Roman" pitchFamily="18" charset="0"/>
            </a:endParaRPr>
          </a:p>
          <a:p>
            <a:pPr algn="just"/>
            <a:r>
              <a:rPr lang="en-US" sz="3300" dirty="0" smtClean="0">
                <a:latin typeface="Times New Roman" pitchFamily="18" charset="0"/>
                <a:cs typeface="Times New Roman" pitchFamily="18" charset="0"/>
              </a:rPr>
              <a:t>A bio-social context of unrestrained capitalism, excessive exploitation of nature, </a:t>
            </a:r>
            <a:r>
              <a:rPr lang="en-US" sz="3300" dirty="0" smtClean="0">
                <a:solidFill>
                  <a:srgbClr val="FF0000"/>
                </a:solidFill>
                <a:latin typeface="Times New Roman" pitchFamily="18" charset="0"/>
                <a:cs typeface="Times New Roman" pitchFamily="18" charset="0"/>
              </a:rPr>
              <a:t>worrying definitions and shapes of ‘development’ and environmental</a:t>
            </a:r>
            <a:r>
              <a:rPr lang="en-US" sz="3300" dirty="0" smtClean="0">
                <a:latin typeface="Times New Roman" pitchFamily="18" charset="0"/>
                <a:cs typeface="Times New Roman" pitchFamily="18" charset="0"/>
              </a:rPr>
              <a:t>.</a:t>
            </a:r>
          </a:p>
          <a:p>
            <a:pPr algn="just"/>
            <a:endParaRPr lang="en-US" sz="3300" dirty="0" smtClean="0">
              <a:latin typeface="Times New Roman" pitchFamily="18" charset="0"/>
              <a:cs typeface="Times New Roman" pitchFamily="18" charset="0"/>
            </a:endParaRPr>
          </a:p>
          <a:p>
            <a:pPr algn="just"/>
            <a:r>
              <a:rPr lang="en-US" sz="3300" dirty="0" smtClean="0">
                <a:latin typeface="Times New Roman" pitchFamily="18" charset="0"/>
                <a:cs typeface="Times New Roman" pitchFamily="18" charset="0"/>
              </a:rPr>
              <a:t>A social-economical materialistic context of modern, advanced gadget-driven, </a:t>
            </a:r>
            <a:r>
              <a:rPr lang="en-US" sz="3300" dirty="0" smtClean="0">
                <a:solidFill>
                  <a:srgbClr val="FF0000"/>
                </a:solidFill>
                <a:latin typeface="Times New Roman" pitchFamily="18" charset="0"/>
                <a:cs typeface="Times New Roman" pitchFamily="18" charset="0"/>
              </a:rPr>
              <a:t>techno-savvy society</a:t>
            </a:r>
            <a:r>
              <a:rPr lang="en-US" sz="3300" dirty="0" smtClean="0">
                <a:latin typeface="Times New Roman" pitchFamily="18" charset="0"/>
                <a:cs typeface="Times New Roman" pitchFamily="18" charset="0"/>
              </a:rPr>
              <a:t>. </a:t>
            </a:r>
          </a:p>
          <a:p>
            <a:pPr algn="just"/>
            <a:endParaRPr lang="en-US" sz="3300" dirty="0" smtClean="0">
              <a:latin typeface="Times New Roman" pitchFamily="18" charset="0"/>
              <a:cs typeface="Times New Roman" pitchFamily="18" charset="0"/>
            </a:endParaRPr>
          </a:p>
          <a:p>
            <a:pPr algn="just"/>
            <a:r>
              <a:rPr lang="en-US" sz="3300" dirty="0" smtClean="0">
                <a:latin typeface="Times New Roman" pitchFamily="18" charset="0"/>
                <a:cs typeface="Times New Roman" pitchFamily="18" charset="0"/>
              </a:rPr>
              <a:t>Tend to committing </a:t>
            </a:r>
            <a:r>
              <a:rPr lang="en-US" sz="3300" dirty="0" smtClean="0">
                <a:solidFill>
                  <a:srgbClr val="FF0000"/>
                </a:solidFill>
                <a:latin typeface="Times New Roman" pitchFamily="18" charset="0"/>
                <a:cs typeface="Times New Roman" pitchFamily="18" charset="0"/>
              </a:rPr>
              <a:t>ecocide</a:t>
            </a:r>
            <a:r>
              <a:rPr lang="en-US" sz="3300" dirty="0" smtClean="0">
                <a:latin typeface="Times New Roman" pitchFamily="18" charset="0"/>
                <a:cs typeface="Times New Roman" pitchFamily="18" charset="0"/>
              </a:rPr>
              <a:t>.</a:t>
            </a:r>
          </a:p>
          <a:p>
            <a:pPr algn="just"/>
            <a:endParaRPr lang="en-US" sz="3300" dirty="0" smtClean="0">
              <a:latin typeface="Times New Roman" pitchFamily="18" charset="0"/>
              <a:cs typeface="Times New Roman" pitchFamily="18" charset="0"/>
            </a:endParaRPr>
          </a:p>
          <a:p>
            <a:pPr algn="just"/>
            <a:r>
              <a:rPr lang="en-US" sz="3300" dirty="0" smtClean="0">
                <a:latin typeface="Times New Roman" pitchFamily="18" charset="0"/>
                <a:cs typeface="Times New Roman" pitchFamily="18" charset="0"/>
              </a:rPr>
              <a:t>Making the planet </a:t>
            </a:r>
            <a:r>
              <a:rPr lang="en-US" sz="3300" dirty="0" smtClean="0">
                <a:solidFill>
                  <a:srgbClr val="FF0000"/>
                </a:solidFill>
                <a:latin typeface="Times New Roman" pitchFamily="18" charset="0"/>
                <a:cs typeface="Times New Roman" pitchFamily="18" charset="0"/>
              </a:rPr>
              <a:t>inhospitable </a:t>
            </a:r>
            <a:r>
              <a:rPr lang="en-US" sz="3300" dirty="0" smtClean="0">
                <a:latin typeface="Times New Roman" pitchFamily="18" charset="0"/>
                <a:cs typeface="Times New Roman" pitchFamily="18" charset="0"/>
              </a:rPr>
              <a:t>for any kind of life.</a:t>
            </a:r>
          </a:p>
          <a:p>
            <a:pPr algn="just">
              <a:buNone/>
            </a:pPr>
            <a:endParaRPr lang="en-US" dirty="0" smtClean="0"/>
          </a:p>
          <a:p>
            <a:pPr algn="just"/>
            <a:endParaRPr lang="en-US" dirty="0" smtClean="0"/>
          </a:p>
          <a:p>
            <a:endParaRPr lang="en-US" dirty="0" smtClean="0"/>
          </a:p>
          <a:p>
            <a:endParaRPr lang="en-US" dirty="0"/>
          </a:p>
        </p:txBody>
      </p:sp>
      <p:sp>
        <p:nvSpPr>
          <p:cNvPr id="2" name="Title 1"/>
          <p:cNvSpPr>
            <a:spLocks noGrp="1"/>
          </p:cNvSpPr>
          <p:nvPr>
            <p:ph type="title"/>
          </p:nvPr>
        </p:nvSpPr>
        <p:spPr>
          <a:xfrm>
            <a:off x="457200" y="0"/>
            <a:ext cx="8229600" cy="762000"/>
          </a:xfrm>
          <a:solidFill>
            <a:srgbClr val="92D050"/>
          </a:solidFill>
        </p:spPr>
        <p:txBody>
          <a:bodyPr>
            <a:normAutofit/>
          </a:bodyPr>
          <a:lstStyle/>
          <a:p>
            <a:pPr algn="ctr"/>
            <a:r>
              <a:rPr lang="en-US" sz="4400" dirty="0" smtClean="0">
                <a:latin typeface="Times New Roman" pitchFamily="18" charset="0"/>
                <a:cs typeface="Times New Roman" pitchFamily="18" charset="0"/>
              </a:rPr>
              <a:t>Why Ecocriticism?</a:t>
            </a:r>
            <a:endParaRPr lang="en-US" sz="4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686800" cy="5562600"/>
          </a:xfrm>
        </p:spPr>
        <p:txBody>
          <a:bodyPr>
            <a:noAutofit/>
          </a:bodyPr>
          <a:lstStyle/>
          <a:p>
            <a:pPr algn="just"/>
            <a:r>
              <a:rPr lang="en-US" sz="2600" dirty="0" smtClean="0">
                <a:latin typeface="Times New Roman" pitchFamily="18" charset="0"/>
                <a:cs typeface="Times New Roman" pitchFamily="18" charset="0"/>
              </a:rPr>
              <a:t>Does ecological disaster </a:t>
            </a:r>
            <a:r>
              <a:rPr lang="en-US" sz="2600" dirty="0" smtClean="0">
                <a:solidFill>
                  <a:srgbClr val="FF0000"/>
                </a:solidFill>
                <a:latin typeface="Times New Roman" pitchFamily="18" charset="0"/>
                <a:cs typeface="Times New Roman" pitchFamily="18" charset="0"/>
              </a:rPr>
              <a:t>require a theory</a:t>
            </a:r>
            <a:r>
              <a:rPr lang="en-US" sz="2600" dirty="0" smtClean="0">
                <a:latin typeface="Times New Roman" pitchFamily="18" charset="0"/>
                <a:cs typeface="Times New Roman" pitchFamily="18" charset="0"/>
              </a:rPr>
              <a:t> to recognize pollution or to warn students of the dangers of that plastic wrapper or electromagnetic radiation?</a:t>
            </a:r>
          </a:p>
          <a:p>
            <a:pPr algn="just"/>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Does esoteric and </a:t>
            </a:r>
            <a:r>
              <a:rPr lang="en-US" sz="2600" dirty="0" smtClean="0">
                <a:solidFill>
                  <a:srgbClr val="FF0000"/>
                </a:solidFill>
                <a:latin typeface="Times New Roman" pitchFamily="18" charset="0"/>
                <a:cs typeface="Times New Roman" pitchFamily="18" charset="0"/>
              </a:rPr>
              <a:t>text-oriented theory have any role to play </a:t>
            </a:r>
            <a:r>
              <a:rPr lang="en-US" sz="2600" dirty="0" smtClean="0">
                <a:latin typeface="Times New Roman" pitchFamily="18" charset="0"/>
                <a:cs typeface="Times New Roman" pitchFamily="18" charset="0"/>
              </a:rPr>
              <a:t>in such context?</a:t>
            </a:r>
          </a:p>
          <a:p>
            <a:pPr algn="just"/>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What is the role of theory in a time and context that demands </a:t>
            </a:r>
            <a:r>
              <a:rPr lang="en-US" sz="2600" dirty="0" smtClean="0">
                <a:solidFill>
                  <a:srgbClr val="FF0000"/>
                </a:solidFill>
                <a:latin typeface="Times New Roman" pitchFamily="18" charset="0"/>
                <a:cs typeface="Times New Roman" pitchFamily="18" charset="0"/>
              </a:rPr>
              <a:t>praxis</a:t>
            </a:r>
            <a:r>
              <a:rPr lang="en-US" sz="2600" dirty="0" smtClean="0">
                <a:latin typeface="Times New Roman" pitchFamily="18" charset="0"/>
                <a:cs typeface="Times New Roman" pitchFamily="18" charset="0"/>
              </a:rPr>
              <a:t>?</a:t>
            </a:r>
          </a:p>
          <a:p>
            <a:pPr algn="just"/>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Ecocriticism originates in such a </a:t>
            </a:r>
            <a:r>
              <a:rPr lang="en-US" sz="2600" dirty="0" smtClean="0">
                <a:solidFill>
                  <a:srgbClr val="FF0000"/>
                </a:solidFill>
                <a:latin typeface="Times New Roman" pitchFamily="18" charset="0"/>
                <a:cs typeface="Times New Roman" pitchFamily="18" charset="0"/>
              </a:rPr>
              <a:t>bio-social-political culturally awaken society</a:t>
            </a: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1143000"/>
          </a:xfrm>
          <a:solidFill>
            <a:srgbClr val="92D050"/>
          </a:solidFill>
        </p:spPr>
        <p:txBody>
          <a:bodyPr>
            <a:normAutofit/>
          </a:bodyPr>
          <a:lstStyle/>
          <a:p>
            <a:r>
              <a:rPr lang="en-US" sz="4800" dirty="0" smtClean="0">
                <a:latin typeface="Times New Roman" pitchFamily="18" charset="0"/>
                <a:cs typeface="Times New Roman" pitchFamily="18" charset="0"/>
              </a:rPr>
              <a:t>Questions we have to face: </a:t>
            </a:r>
            <a:endParaRPr lang="en-US" sz="4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686800" cy="5562600"/>
          </a:xfrm>
        </p:spPr>
        <p:txBody>
          <a:bodyPr>
            <a:normAutofit fontScale="92500" lnSpcReduction="20000"/>
          </a:bodyPr>
          <a:lstStyle/>
          <a:p>
            <a:pPr algn="just"/>
            <a:r>
              <a:rPr lang="en-US" dirty="0" smtClean="0">
                <a:latin typeface="Times New Roman" pitchFamily="18" charset="0"/>
                <a:cs typeface="Times New Roman" pitchFamily="18" charset="0"/>
              </a:rPr>
              <a:t>The study of the </a:t>
            </a:r>
            <a:r>
              <a:rPr lang="en-US" dirty="0" smtClean="0">
                <a:solidFill>
                  <a:srgbClr val="FF0000"/>
                </a:solidFill>
                <a:latin typeface="Times New Roman" pitchFamily="18" charset="0"/>
                <a:cs typeface="Times New Roman" pitchFamily="18" charset="0"/>
              </a:rPr>
              <a:t>relationship between literature and the environment.</a:t>
            </a:r>
          </a:p>
          <a:p>
            <a:pPr algn="just"/>
            <a:r>
              <a:rPr lang="en-US" dirty="0" smtClean="0">
                <a:latin typeface="Times New Roman" pitchFamily="18" charset="0"/>
                <a:cs typeface="Times New Roman" pitchFamily="18" charset="0"/>
              </a:rPr>
              <a:t>A socio-political movement linked with </a:t>
            </a:r>
            <a:r>
              <a:rPr lang="en-US" dirty="0" smtClean="0">
                <a:solidFill>
                  <a:srgbClr val="FF0000"/>
                </a:solidFill>
                <a:latin typeface="Times New Roman" pitchFamily="18" charset="0"/>
                <a:cs typeface="Times New Roman" pitchFamily="18" charset="0"/>
              </a:rPr>
              <a:t>activism</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see how theoretically informed readings of cultural texts can contribute not only to </a:t>
            </a:r>
            <a:r>
              <a:rPr lang="en-US" dirty="0" smtClean="0">
                <a:solidFill>
                  <a:srgbClr val="FF0000"/>
                </a:solidFill>
                <a:latin typeface="Times New Roman" pitchFamily="18" charset="0"/>
                <a:cs typeface="Times New Roman" pitchFamily="18" charset="0"/>
              </a:rPr>
              <a:t>consciousness raising</a:t>
            </a:r>
            <a:r>
              <a:rPr lang="en-US" dirty="0" smtClean="0">
                <a:latin typeface="Times New Roman" pitchFamily="18" charset="0"/>
                <a:cs typeface="Times New Roman" pitchFamily="18" charset="0"/>
              </a:rPr>
              <a:t> but also look into the </a:t>
            </a:r>
            <a:r>
              <a:rPr lang="en-US" dirty="0" smtClean="0">
                <a:solidFill>
                  <a:srgbClr val="FF0000"/>
                </a:solidFill>
                <a:latin typeface="Times New Roman" pitchFamily="18" charset="0"/>
                <a:cs typeface="Times New Roman" pitchFamily="18" charset="0"/>
              </a:rPr>
              <a:t>politics of development</a:t>
            </a:r>
            <a:r>
              <a:rPr lang="en-US" dirty="0" smtClean="0">
                <a:latin typeface="Times New Roman" pitchFamily="18" charset="0"/>
                <a:cs typeface="Times New Roman" pitchFamily="18" charset="0"/>
              </a:rPr>
              <a:t> and the </a:t>
            </a:r>
            <a:r>
              <a:rPr lang="en-US" dirty="0" smtClean="0">
                <a:solidFill>
                  <a:srgbClr val="FF0000"/>
                </a:solidFill>
                <a:latin typeface="Times New Roman" pitchFamily="18" charset="0"/>
                <a:cs typeface="Times New Roman" pitchFamily="18" charset="0"/>
              </a:rPr>
              <a:t>construction of ‘nature’</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seek links between literary studies and environmental activism, between human and social sciences and environmental discourse.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resolutely interdisciplinary as embodied in its journal, </a:t>
            </a:r>
            <a:r>
              <a:rPr lang="en-US" dirty="0" smtClean="0">
                <a:solidFill>
                  <a:srgbClr val="FF0000"/>
                </a:solidFill>
                <a:latin typeface="Times New Roman" pitchFamily="18" charset="0"/>
                <a:cs typeface="Times New Roman" pitchFamily="18" charset="0"/>
              </a:rPr>
              <a:t>“Interdisciplinary Studies in Literature and the Environment (ISLE).”</a:t>
            </a:r>
          </a:p>
          <a:p>
            <a:pPr algn="just">
              <a:buNone/>
            </a:pPr>
            <a:endParaRPr lang="en-US" dirty="0"/>
          </a:p>
        </p:txBody>
      </p:sp>
      <p:sp>
        <p:nvSpPr>
          <p:cNvPr id="2" name="Title 1"/>
          <p:cNvSpPr>
            <a:spLocks noGrp="1"/>
          </p:cNvSpPr>
          <p:nvPr>
            <p:ph type="title"/>
          </p:nvPr>
        </p:nvSpPr>
        <p:spPr>
          <a:xfrm>
            <a:off x="457200" y="0"/>
            <a:ext cx="8229600" cy="1066800"/>
          </a:xfrm>
          <a:solidFill>
            <a:srgbClr val="92D050"/>
          </a:solidFill>
        </p:spPr>
        <p:txBody>
          <a:bodyPr>
            <a:normAutofit/>
          </a:bodyPr>
          <a:lstStyle/>
          <a:p>
            <a:pPr algn="ctr"/>
            <a:r>
              <a:rPr lang="en-US" sz="4800" dirty="0" smtClean="0">
                <a:latin typeface="Times New Roman" pitchFamily="18" charset="0"/>
                <a:cs typeface="Times New Roman" pitchFamily="18" charset="0"/>
              </a:rPr>
              <a:t>What is Ecocriticism?</a:t>
            </a:r>
            <a:endParaRPr lang="en-US" sz="4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endParaRPr lang="en-US" dirty="0" smtClean="0"/>
          </a:p>
          <a:p>
            <a:pPr algn="just"/>
            <a:r>
              <a:rPr lang="en-US" dirty="0" smtClean="0"/>
              <a:t>“</a:t>
            </a:r>
            <a:r>
              <a:rPr lang="en-US" sz="2800" dirty="0" smtClean="0">
                <a:latin typeface="Times New Roman" pitchFamily="18" charset="0"/>
                <a:cs typeface="Times New Roman" pitchFamily="18" charset="0"/>
              </a:rPr>
              <a:t>Ecocriticism is a critical mode that looks at the </a:t>
            </a:r>
            <a:r>
              <a:rPr lang="en-US" sz="2800" dirty="0" smtClean="0">
                <a:solidFill>
                  <a:srgbClr val="FF0000"/>
                </a:solidFill>
                <a:latin typeface="Times New Roman" pitchFamily="18" charset="0"/>
                <a:cs typeface="Times New Roman" pitchFamily="18" charset="0"/>
              </a:rPr>
              <a:t>representation of nature and landscape in cultural texts</a:t>
            </a:r>
            <a:r>
              <a:rPr lang="en-US" sz="2800" dirty="0" smtClean="0">
                <a:latin typeface="Times New Roman" pitchFamily="18" charset="0"/>
                <a:cs typeface="Times New Roman" pitchFamily="18" charset="0"/>
              </a:rPr>
              <a:t> paying particular attention to attitudes towards nature and the rhetoric employed when speaking about it.”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It aligns itself with ecological activism and social theory with the assumption that the rhetoric of cultural texts reflects and informs material practices towards the environment while seeking to increase awareness about it and linking itself with other ecological sciences and approaches.</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5562600"/>
          </a:xfrm>
        </p:spPr>
        <p:txBody>
          <a:bodyPr>
            <a:normAutofit/>
          </a:bodyPr>
          <a:lstStyle/>
          <a:p>
            <a:pPr algn="just"/>
            <a:r>
              <a:rPr lang="en-US" sz="2200" dirty="0" smtClean="0">
                <a:latin typeface="Times New Roman" pitchFamily="18" charset="0"/>
                <a:cs typeface="Times New Roman" pitchFamily="18" charset="0"/>
              </a:rPr>
              <a:t>nature-writing texts to add to the canon in literary and cultural studies,</a:t>
            </a:r>
          </a:p>
          <a:p>
            <a:pPr algn="just"/>
            <a:r>
              <a:rPr lang="en-US" sz="2200" dirty="0" smtClean="0">
                <a:latin typeface="Times New Roman" pitchFamily="18" charset="0"/>
                <a:cs typeface="Times New Roman" pitchFamily="18" charset="0"/>
              </a:rPr>
              <a:t>the role of place- physical, topographical and built in literature,</a:t>
            </a:r>
          </a:p>
          <a:p>
            <a:pPr algn="just"/>
            <a:r>
              <a:rPr lang="en-US" sz="2200" dirty="0" smtClean="0">
                <a:latin typeface="Times New Roman" pitchFamily="18" charset="0"/>
                <a:cs typeface="Times New Roman" pitchFamily="18" charset="0"/>
              </a:rPr>
              <a:t>environmental awareness in canonical texts</a:t>
            </a:r>
            <a:r>
              <a:rPr lang="en-US"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every period’s attitudes to non-human life and depiction of the human-non-human relationship in them,</a:t>
            </a:r>
          </a:p>
          <a:p>
            <a:pPr algn="just"/>
            <a:r>
              <a:rPr lang="en-US" sz="2200" dirty="0" smtClean="0">
                <a:latin typeface="Times New Roman" pitchFamily="18" charset="0"/>
                <a:cs typeface="Times New Roman" pitchFamily="18" charset="0"/>
              </a:rPr>
              <a:t>the subtexts of literary works that reveal anthropomorphic, patriarchal and capitalist attitudes towards the non-human, women, nature and landscape,</a:t>
            </a:r>
          </a:p>
          <a:p>
            <a:pPr algn="just"/>
            <a:r>
              <a:rPr lang="en-US" sz="2200" dirty="0" smtClean="0">
                <a:latin typeface="Times New Roman" pitchFamily="18" charset="0"/>
                <a:cs typeface="Times New Roman" pitchFamily="18" charset="0"/>
              </a:rPr>
              <a:t>the assumptions of rationality as superior and emotions as inferior and other such discourses within texts arguing that these beliefs lead to particular visions of the environment,</a:t>
            </a:r>
          </a:p>
          <a:p>
            <a:pPr algn="just"/>
            <a:r>
              <a:rPr lang="en-US" sz="2200" dirty="0" smtClean="0">
                <a:latin typeface="Times New Roman" pitchFamily="18" charset="0"/>
                <a:cs typeface="Times New Roman" pitchFamily="18" charset="0"/>
              </a:rPr>
              <a:t>a socio-political framework for reading literary and cultural texts,</a:t>
            </a:r>
          </a:p>
          <a:p>
            <a:pPr algn="just"/>
            <a:r>
              <a:rPr lang="en-US" sz="2200" dirty="0" smtClean="0">
                <a:latin typeface="Times New Roman" pitchFamily="18" charset="0"/>
                <a:cs typeface="Times New Roman" pitchFamily="18" charset="0"/>
              </a:rPr>
              <a:t>literary examples within social discourses and acts of development,</a:t>
            </a:r>
          </a:p>
          <a:p>
            <a:pPr algn="just"/>
            <a:r>
              <a:rPr lang="en-US" sz="2200" dirty="0" smtClean="0">
                <a:latin typeface="Times New Roman" pitchFamily="18" charset="0"/>
                <a:cs typeface="Times New Roman" pitchFamily="18" charset="0"/>
              </a:rPr>
              <a:t>Literary studies’ links to environmental activism.     </a:t>
            </a:r>
            <a:endParaRPr lang="en-US" sz="2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a:solidFill>
            <a:srgbClr val="92D050"/>
          </a:solidFill>
        </p:spPr>
        <p:txBody>
          <a:bodyPr>
            <a:normAutofit/>
          </a:bodyPr>
          <a:lstStyle/>
          <a:p>
            <a:pPr algn="ctr"/>
            <a:r>
              <a:rPr lang="en-US" sz="2400" dirty="0" smtClean="0"/>
              <a:t>Ecocriticism seeks to study, explore and analyse:</a:t>
            </a:r>
            <a:endParaRPr lang="en-US" sz="24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800"/>
            <a:ext cx="8610600" cy="4800600"/>
          </a:xfrm>
        </p:spPr>
        <p:txBody>
          <a:bodyPr>
            <a:normAutofit/>
          </a:bodyPr>
          <a:lstStyle/>
          <a:p>
            <a:pPr algn="just"/>
            <a:r>
              <a:rPr lang="en-US" sz="2800" dirty="0" smtClean="0">
                <a:latin typeface="Times New Roman" pitchFamily="18" charset="0"/>
                <a:cs typeface="Times New Roman" pitchFamily="18" charset="0"/>
              </a:rPr>
              <a:t>In </a:t>
            </a:r>
            <a:r>
              <a:rPr lang="en-US" sz="2800" i="1" dirty="0" smtClean="0">
                <a:latin typeface="Times New Roman" pitchFamily="18" charset="0"/>
                <a:cs typeface="Times New Roman" pitchFamily="18" charset="0"/>
              </a:rPr>
              <a:t>Silence! The Court is in Session </a:t>
            </a:r>
            <a:r>
              <a:rPr lang="en-US" sz="2800" dirty="0" smtClean="0">
                <a:latin typeface="Times New Roman" pitchFamily="18" charset="0"/>
                <a:cs typeface="Times New Roman" pitchFamily="18" charset="0"/>
              </a:rPr>
              <a:t>the female protagonist Mrs. </a:t>
            </a:r>
            <a:r>
              <a:rPr lang="en-US" sz="2800" dirty="0" err="1" smtClean="0">
                <a:latin typeface="Times New Roman" pitchFamily="18" charset="0"/>
                <a:cs typeface="Times New Roman" pitchFamily="18" charset="0"/>
              </a:rPr>
              <a:t>Benare’s</a:t>
            </a:r>
            <a:r>
              <a:rPr lang="en-US" sz="2800" dirty="0" smtClean="0">
                <a:latin typeface="Times New Roman" pitchFamily="18" charset="0"/>
                <a:cs typeface="Times New Roman" pitchFamily="18" charset="0"/>
              </a:rPr>
              <a:t>  femininity is shown through the image of ‘</a:t>
            </a:r>
            <a:r>
              <a:rPr lang="en-US" sz="2800" dirty="0" smtClean="0">
                <a:solidFill>
                  <a:srgbClr val="FF0000"/>
                </a:solidFill>
                <a:latin typeface="Times New Roman" pitchFamily="18" charset="0"/>
                <a:cs typeface="Times New Roman" pitchFamily="18" charset="0"/>
              </a:rPr>
              <a:t>hen</a:t>
            </a:r>
            <a:r>
              <a:rPr lang="en-US" sz="2800" dirty="0" smtClean="0">
                <a:latin typeface="Times New Roman" pitchFamily="18" charset="0"/>
                <a:cs typeface="Times New Roman" pitchFamily="18" charset="0"/>
              </a:rPr>
              <a:t>’ while her fellow theatre mates’ masculinity through the image of ‘</a:t>
            </a:r>
            <a:r>
              <a:rPr lang="en-US" sz="2800" dirty="0" smtClean="0">
                <a:solidFill>
                  <a:srgbClr val="FF0000"/>
                </a:solidFill>
                <a:latin typeface="Times New Roman" pitchFamily="18" charset="0"/>
                <a:cs typeface="Times New Roman" pitchFamily="18" charset="0"/>
              </a:rPr>
              <a:t>dogs</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In </a:t>
            </a:r>
            <a:r>
              <a:rPr lang="en-US" sz="2800" i="1" dirty="0" smtClean="0">
                <a:latin typeface="Times New Roman" pitchFamily="18" charset="0"/>
                <a:cs typeface="Times New Roman" pitchFamily="18" charset="0"/>
              </a:rPr>
              <a:t>Ghashiram Kotwal</a:t>
            </a:r>
            <a:r>
              <a:rPr lang="en-US" sz="2800" dirty="0" smtClean="0">
                <a:latin typeface="Times New Roman" pitchFamily="18" charset="0"/>
                <a:cs typeface="Times New Roman" pitchFamily="18" charset="0"/>
              </a:rPr>
              <a:t>  the ‘mute, miserable matter’ like female character </a:t>
            </a:r>
            <a:r>
              <a:rPr lang="en-US" sz="2800" dirty="0" err="1" smtClean="0">
                <a:latin typeface="Times New Roman" pitchFamily="18" charset="0"/>
                <a:cs typeface="Times New Roman" pitchFamily="18" charset="0"/>
              </a:rPr>
              <a:t>Gauri</a:t>
            </a:r>
            <a:r>
              <a:rPr lang="en-US" sz="2800" dirty="0" smtClean="0">
                <a:latin typeface="Times New Roman" pitchFamily="18" charset="0"/>
                <a:cs typeface="Times New Roman" pitchFamily="18" charset="0"/>
              </a:rPr>
              <a:t> becomes ‘</a:t>
            </a:r>
            <a:r>
              <a:rPr lang="en-US" sz="2800" dirty="0" smtClean="0">
                <a:solidFill>
                  <a:srgbClr val="FF0000"/>
                </a:solidFill>
                <a:latin typeface="Times New Roman" pitchFamily="18" charset="0"/>
                <a:cs typeface="Times New Roman" pitchFamily="18" charset="0"/>
              </a:rPr>
              <a:t>frightened deer</a:t>
            </a:r>
            <a:r>
              <a:rPr lang="en-US" sz="2800" dirty="0" smtClean="0">
                <a:latin typeface="Times New Roman" pitchFamily="18" charset="0"/>
                <a:cs typeface="Times New Roman" pitchFamily="18" charset="0"/>
              </a:rPr>
              <a:t>’ and ‘</a:t>
            </a:r>
            <a:r>
              <a:rPr lang="en-US" sz="2800" dirty="0" smtClean="0">
                <a:solidFill>
                  <a:srgbClr val="FF0000"/>
                </a:solidFill>
                <a:latin typeface="Times New Roman" pitchFamily="18" charset="0"/>
                <a:cs typeface="Times New Roman" pitchFamily="18" charset="0"/>
              </a:rPr>
              <a:t>running mice</a:t>
            </a:r>
            <a:r>
              <a:rPr lang="en-US" sz="2800" dirty="0" smtClean="0">
                <a:latin typeface="Times New Roman" pitchFamily="18" charset="0"/>
                <a:cs typeface="Times New Roman" pitchFamily="18" charset="0"/>
              </a:rPr>
              <a:t>’ while she is chased by ‘</a:t>
            </a:r>
            <a:r>
              <a:rPr lang="en-US" sz="2800" dirty="0" smtClean="0">
                <a:solidFill>
                  <a:srgbClr val="FF0000"/>
                </a:solidFill>
                <a:latin typeface="Times New Roman" pitchFamily="18" charset="0"/>
                <a:cs typeface="Times New Roman" pitchFamily="18" charset="0"/>
              </a:rPr>
              <a:t>wolf</a:t>
            </a:r>
            <a:r>
              <a:rPr lang="en-US" sz="2800" dirty="0" smtClean="0">
                <a:latin typeface="Times New Roman" pitchFamily="18" charset="0"/>
                <a:cs typeface="Times New Roman" pitchFamily="18" charset="0"/>
              </a:rPr>
              <a:t>’ lust of Nana </a:t>
            </a:r>
            <a:r>
              <a:rPr lang="en-US" sz="2800" dirty="0" err="1" smtClean="0">
                <a:latin typeface="Times New Roman" pitchFamily="18" charset="0"/>
                <a:cs typeface="Times New Roman" pitchFamily="18" charset="0"/>
              </a:rPr>
              <a:t>Phadnavis</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A masculine cruel ‘</a:t>
            </a:r>
            <a:r>
              <a:rPr lang="en-US" sz="2800" dirty="0" smtClean="0">
                <a:solidFill>
                  <a:srgbClr val="FF0000"/>
                </a:solidFill>
                <a:latin typeface="Times New Roman" pitchFamily="18" charset="0"/>
                <a:cs typeface="Times New Roman" pitchFamily="18" charset="0"/>
              </a:rPr>
              <a:t>vultures</a:t>
            </a:r>
            <a:r>
              <a:rPr lang="en-US" sz="2800" dirty="0" smtClean="0">
                <a:latin typeface="Times New Roman" pitchFamily="18" charset="0"/>
                <a:cs typeface="Times New Roman" pitchFamily="18" charset="0"/>
              </a:rPr>
              <a:t>’ pounce over meek ‘</a:t>
            </a:r>
            <a:r>
              <a:rPr lang="en-US" sz="2800" dirty="0" smtClean="0">
                <a:solidFill>
                  <a:srgbClr val="FF0000"/>
                </a:solidFill>
                <a:latin typeface="Times New Roman" pitchFamily="18" charset="0"/>
                <a:cs typeface="Times New Roman" pitchFamily="18" charset="0"/>
              </a:rPr>
              <a:t>lamb</a:t>
            </a:r>
            <a:r>
              <a:rPr lang="en-US" sz="2800" dirty="0" smtClean="0">
                <a:latin typeface="Times New Roman" pitchFamily="18" charset="0"/>
                <a:cs typeface="Times New Roman" pitchFamily="18" charset="0"/>
              </a:rPr>
              <a:t>’ Rama in Tendulkar’s </a:t>
            </a:r>
            <a:r>
              <a:rPr lang="en-US" sz="2800" i="1" dirty="0" smtClean="0">
                <a:latin typeface="Times New Roman" pitchFamily="18" charset="0"/>
                <a:cs typeface="Times New Roman" pitchFamily="18" charset="0"/>
              </a:rPr>
              <a:t>Vultures.</a:t>
            </a:r>
            <a:endParaRPr lang="en-US" sz="2800" i="1" dirty="0">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1676400"/>
          </a:xfrm>
          <a:solidFill>
            <a:srgbClr val="92D050"/>
          </a:solidFill>
        </p:spPr>
        <p:txBody>
          <a:bodyPr>
            <a:noAutofit/>
          </a:bodyPr>
          <a:lstStyle/>
          <a:p>
            <a:pPr algn="just"/>
            <a:r>
              <a:rPr lang="en-US" sz="2800" dirty="0" smtClean="0">
                <a:latin typeface="Times New Roman" pitchFamily="18" charset="0"/>
                <a:cs typeface="Times New Roman" pitchFamily="18" charset="0"/>
              </a:rPr>
              <a:t>Vijay </a:t>
            </a:r>
            <a:r>
              <a:rPr lang="en-US" sz="2800" dirty="0" smtClean="0">
                <a:latin typeface="Times New Roman" pitchFamily="18" charset="0"/>
                <a:cs typeface="Times New Roman" pitchFamily="18" charset="0"/>
              </a:rPr>
              <a:t>Tendulkar reflects on </a:t>
            </a:r>
            <a:r>
              <a:rPr lang="en-US" sz="2800" dirty="0" err="1" smtClean="0">
                <a:latin typeface="Times New Roman" pitchFamily="18" charset="0"/>
                <a:cs typeface="Times New Roman" pitchFamily="18" charset="0"/>
              </a:rPr>
              <a:t>ecocritical</a:t>
            </a:r>
            <a:r>
              <a:rPr lang="en-US" sz="2800" dirty="0" smtClean="0">
                <a:latin typeface="Times New Roman" pitchFamily="18" charset="0"/>
                <a:cs typeface="Times New Roman" pitchFamily="18" charset="0"/>
              </a:rPr>
              <a:t> consideration over presuming ‘nature’ as medium to legalize gender, sexual and racial norms.</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5376672"/>
          </a:xfrm>
        </p:spPr>
        <p:txBody>
          <a:bodyPr>
            <a:noAutofit/>
          </a:bodyPr>
          <a:lstStyle/>
          <a:p>
            <a:pPr algn="just"/>
            <a:r>
              <a:rPr lang="en-IN" sz="2200" dirty="0" smtClean="0">
                <a:latin typeface="Times New Roman" pitchFamily="18" charset="0"/>
                <a:cs typeface="Times New Roman" pitchFamily="18" charset="0"/>
              </a:rPr>
              <a:t>In this play two places-</a:t>
            </a:r>
            <a:r>
              <a:rPr lang="en-IN" sz="2200" dirty="0" err="1" smtClean="0">
                <a:solidFill>
                  <a:srgbClr val="FF0000"/>
                </a:solidFill>
                <a:latin typeface="Times New Roman" pitchFamily="18" charset="0"/>
                <a:cs typeface="Times New Roman" pitchFamily="18" charset="0"/>
              </a:rPr>
              <a:t>Kanauj</a:t>
            </a:r>
            <a:r>
              <a:rPr lang="en-IN" sz="2200" dirty="0" smtClean="0">
                <a:solidFill>
                  <a:srgbClr val="FF0000"/>
                </a:solidFill>
                <a:latin typeface="Times New Roman" pitchFamily="18" charset="0"/>
                <a:cs typeface="Times New Roman" pitchFamily="18" charset="0"/>
              </a:rPr>
              <a:t> </a:t>
            </a:r>
            <a:r>
              <a:rPr lang="en-IN" sz="2200" dirty="0" smtClean="0">
                <a:latin typeface="Times New Roman" pitchFamily="18" charset="0"/>
                <a:cs typeface="Times New Roman" pitchFamily="18" charset="0"/>
              </a:rPr>
              <a:t>and </a:t>
            </a:r>
            <a:r>
              <a:rPr lang="en-IN" sz="2200" dirty="0" smtClean="0">
                <a:solidFill>
                  <a:srgbClr val="FF0000"/>
                </a:solidFill>
                <a:latin typeface="Times New Roman" pitchFamily="18" charset="0"/>
                <a:cs typeface="Times New Roman" pitchFamily="18" charset="0"/>
              </a:rPr>
              <a:t>Poona</a:t>
            </a:r>
            <a:r>
              <a:rPr lang="en-IN" sz="2200" dirty="0" smtClean="0">
                <a:latin typeface="Times New Roman" pitchFamily="18" charset="0"/>
                <a:cs typeface="Times New Roman" pitchFamily="18" charset="0"/>
              </a:rPr>
              <a:t> occur many times. Though the first is introduced only in the dialogues of protagonist Ghashiram yet both are present throughout the play and undoubtedly they get a ‘</a:t>
            </a:r>
            <a:r>
              <a:rPr lang="en-IN" sz="2200" dirty="0" smtClean="0">
                <a:solidFill>
                  <a:srgbClr val="FF0000"/>
                </a:solidFill>
                <a:latin typeface="Times New Roman" pitchFamily="18" charset="0"/>
                <a:cs typeface="Times New Roman" pitchFamily="18" charset="0"/>
              </a:rPr>
              <a:t>character</a:t>
            </a:r>
            <a:r>
              <a:rPr lang="en-IN" sz="2200" dirty="0" smtClean="0">
                <a:latin typeface="Times New Roman" pitchFamily="18" charset="0"/>
                <a:cs typeface="Times New Roman" pitchFamily="18" charset="0"/>
              </a:rPr>
              <a:t>’, a ‘</a:t>
            </a:r>
            <a:r>
              <a:rPr lang="en-IN" sz="2200" dirty="0" smtClean="0">
                <a:solidFill>
                  <a:srgbClr val="FF0000"/>
                </a:solidFill>
                <a:latin typeface="Times New Roman" pitchFamily="18" charset="0"/>
                <a:cs typeface="Times New Roman" pitchFamily="18" charset="0"/>
              </a:rPr>
              <a:t>persona</a:t>
            </a:r>
            <a:r>
              <a:rPr lang="en-IN" sz="2200" dirty="0" smtClean="0">
                <a:latin typeface="Times New Roman" pitchFamily="18" charset="0"/>
                <a:cs typeface="Times New Roman" pitchFamily="18" charset="0"/>
              </a:rPr>
              <a:t>’ and an ‘</a:t>
            </a:r>
            <a:r>
              <a:rPr lang="en-IN" sz="2200" dirty="0" smtClean="0">
                <a:solidFill>
                  <a:srgbClr val="FF0000"/>
                </a:solidFill>
                <a:latin typeface="Times New Roman" pitchFamily="18" charset="0"/>
                <a:cs typeface="Times New Roman" pitchFamily="18" charset="0"/>
              </a:rPr>
              <a:t>individuality</a:t>
            </a: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Indeed </a:t>
            </a:r>
            <a:r>
              <a:rPr lang="en-IN" sz="2200" dirty="0" smtClean="0">
                <a:latin typeface="Times New Roman" pitchFamily="18" charset="0"/>
                <a:cs typeface="Times New Roman" pitchFamily="18" charset="0"/>
              </a:rPr>
              <a:t>in terms of </a:t>
            </a:r>
            <a:r>
              <a:rPr lang="en-IN" sz="2200" dirty="0" err="1" smtClean="0">
                <a:latin typeface="Times New Roman" pitchFamily="18" charset="0"/>
                <a:cs typeface="Times New Roman" pitchFamily="18" charset="0"/>
              </a:rPr>
              <a:t>ecocritical</a:t>
            </a:r>
            <a:r>
              <a:rPr lang="en-IN" sz="2200" dirty="0" smtClean="0">
                <a:latin typeface="Times New Roman" pitchFamily="18" charset="0"/>
                <a:cs typeface="Times New Roman" pitchFamily="18" charset="0"/>
              </a:rPr>
              <a:t> theory Poona symbolises a ‘</a:t>
            </a:r>
            <a:r>
              <a:rPr lang="en-IN" sz="2200" dirty="0" smtClean="0">
                <a:solidFill>
                  <a:srgbClr val="FF0000"/>
                </a:solidFill>
                <a:latin typeface="Times New Roman" pitchFamily="18" charset="0"/>
                <a:cs typeface="Times New Roman" pitchFamily="18" charset="0"/>
              </a:rPr>
              <a:t>polished complex culture</a:t>
            </a:r>
            <a:r>
              <a:rPr lang="en-IN" sz="2200" dirty="0" smtClean="0">
                <a:latin typeface="Times New Roman" pitchFamily="18" charset="0"/>
                <a:cs typeface="Times New Roman" pitchFamily="18" charset="0"/>
              </a:rPr>
              <a:t>’ full of artificiality and ‘make-believe’ while </a:t>
            </a:r>
            <a:r>
              <a:rPr lang="en-IN" sz="2200" dirty="0" err="1" smtClean="0">
                <a:latin typeface="Times New Roman" pitchFamily="18" charset="0"/>
                <a:cs typeface="Times New Roman" pitchFamily="18" charset="0"/>
              </a:rPr>
              <a:t>Kanauj</a:t>
            </a:r>
            <a:r>
              <a:rPr lang="en-IN" sz="2200" dirty="0" smtClean="0">
                <a:latin typeface="Times New Roman" pitchFamily="18" charset="0"/>
                <a:cs typeface="Times New Roman" pitchFamily="18" charset="0"/>
              </a:rPr>
              <a:t> is represented as embodiment of ‘</a:t>
            </a:r>
            <a:r>
              <a:rPr lang="en-IN" sz="2200" dirty="0" smtClean="0">
                <a:solidFill>
                  <a:srgbClr val="FF0000"/>
                </a:solidFill>
                <a:latin typeface="Times New Roman" pitchFamily="18" charset="0"/>
                <a:cs typeface="Times New Roman" pitchFamily="18" charset="0"/>
              </a:rPr>
              <a:t>raw untouched nature</a:t>
            </a:r>
            <a:r>
              <a:rPr lang="en-IN" sz="2200" dirty="0" smtClean="0">
                <a:latin typeface="Times New Roman" pitchFamily="18" charset="0"/>
                <a:cs typeface="Times New Roman" pitchFamily="18" charset="0"/>
              </a:rPr>
              <a:t>’ full of simplicity and innocence. Poona seems to be dominant ruling force which spoils the rawness of </a:t>
            </a:r>
            <a:r>
              <a:rPr lang="en-IN" sz="2200" dirty="0" err="1" smtClean="0">
                <a:latin typeface="Times New Roman" pitchFamily="18" charset="0"/>
                <a:cs typeface="Times New Roman" pitchFamily="18" charset="0"/>
              </a:rPr>
              <a:t>Kanauj</a:t>
            </a:r>
            <a:r>
              <a:rPr lang="en-IN" sz="2200" dirty="0" smtClean="0">
                <a:latin typeface="Times New Roman" pitchFamily="18" charset="0"/>
                <a:cs typeface="Times New Roman" pitchFamily="18" charset="0"/>
              </a:rPr>
              <a:t> through its bewitching power of manipulation. </a:t>
            </a:r>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Ghashiram</a:t>
            </a:r>
            <a:r>
              <a:rPr lang="en-IN" sz="2200" dirty="0" smtClean="0">
                <a:latin typeface="Times New Roman" pitchFamily="18" charset="0"/>
                <a:cs typeface="Times New Roman" pitchFamily="18" charset="0"/>
              </a:rPr>
              <a:t>, a resident of </a:t>
            </a:r>
            <a:r>
              <a:rPr lang="en-IN" sz="2200" dirty="0" err="1" smtClean="0">
                <a:latin typeface="Times New Roman" pitchFamily="18" charset="0"/>
                <a:cs typeface="Times New Roman" pitchFamily="18" charset="0"/>
              </a:rPr>
              <a:t>Kanauj</a:t>
            </a:r>
            <a:r>
              <a:rPr lang="en-IN" sz="2200" dirty="0" smtClean="0">
                <a:latin typeface="Times New Roman" pitchFamily="18" charset="0"/>
                <a:cs typeface="Times New Roman" pitchFamily="18" charset="0"/>
              </a:rPr>
              <a:t> who had come to make his fortune in Poona but was spellbound under the awe of Poona and after being cheated, himself expresses this role of ‘place’ in his metamorphosis from a ‘</a:t>
            </a:r>
            <a:r>
              <a:rPr lang="en-IN" sz="2200" dirty="0" smtClean="0">
                <a:solidFill>
                  <a:srgbClr val="FF0000"/>
                </a:solidFill>
                <a:latin typeface="Times New Roman" pitchFamily="18" charset="0"/>
                <a:cs typeface="Times New Roman" pitchFamily="18" charset="0"/>
              </a:rPr>
              <a:t>pure </a:t>
            </a:r>
            <a:r>
              <a:rPr lang="en-IN" sz="2200" dirty="0" err="1" smtClean="0">
                <a:solidFill>
                  <a:srgbClr val="FF0000"/>
                </a:solidFill>
                <a:latin typeface="Times New Roman" pitchFamily="18" charset="0"/>
                <a:cs typeface="Times New Roman" pitchFamily="18" charset="0"/>
              </a:rPr>
              <a:t>brahmin</a:t>
            </a:r>
            <a:r>
              <a:rPr lang="en-IN" sz="2200" dirty="0" smtClean="0">
                <a:latin typeface="Times New Roman" pitchFamily="18" charset="0"/>
                <a:cs typeface="Times New Roman" pitchFamily="18" charset="0"/>
              </a:rPr>
              <a:t>’ to a ‘</a:t>
            </a:r>
            <a:r>
              <a:rPr lang="en-IN" sz="2200" dirty="0" smtClean="0">
                <a:solidFill>
                  <a:srgbClr val="FF0000"/>
                </a:solidFill>
                <a:latin typeface="Times New Roman" pitchFamily="18" charset="0"/>
                <a:cs typeface="Times New Roman" pitchFamily="18" charset="0"/>
              </a:rPr>
              <a:t>pocket picking thief</a:t>
            </a:r>
            <a:r>
              <a:rPr lang="en-IN"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1417638"/>
          </a:xfrm>
          <a:solidFill>
            <a:srgbClr val="92D050"/>
          </a:solidFill>
        </p:spPr>
        <p:txBody>
          <a:bodyPr>
            <a:normAutofit fontScale="90000"/>
          </a:bodyPr>
          <a:lstStyle/>
          <a:p>
            <a:pPr algn="just"/>
            <a:r>
              <a:rPr lang="en-US" sz="2700" dirty="0" err="1" smtClean="0"/>
              <a:t>Ecocritical</a:t>
            </a:r>
            <a:r>
              <a:rPr lang="en-US" sz="2700" dirty="0" smtClean="0"/>
              <a:t> investigation of ‘place’ as distinctive category of hierarchy, much like class, gender </a:t>
            </a:r>
            <a:r>
              <a:rPr lang="en-US" sz="2700" dirty="0" smtClean="0"/>
              <a:t>or finds </a:t>
            </a:r>
            <a:r>
              <a:rPr lang="en-US" sz="2700" dirty="0" smtClean="0"/>
              <a:t>appropriate voice in his play Ghashiram Kotwal.</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304800" y="381000"/>
            <a:ext cx="8382000" cy="6477000"/>
          </a:xfrm>
        </p:spPr>
        <p:txBody>
          <a:bodyPr>
            <a:noAutofit/>
          </a:bodyPr>
          <a:lstStyle/>
          <a:p>
            <a:pPr algn="just"/>
            <a:r>
              <a:rPr lang="en-IN" sz="2400" dirty="0" smtClean="0">
                <a:latin typeface="Times New Roman" pitchFamily="18" charset="0"/>
                <a:cs typeface="Times New Roman" pitchFamily="18" charset="0"/>
              </a:rPr>
              <a:t>“</a:t>
            </a:r>
            <a:r>
              <a:rPr lang="en-IN" sz="2400" i="1" dirty="0" smtClean="0">
                <a:latin typeface="Times New Roman" pitchFamily="18" charset="0"/>
                <a:cs typeface="Times New Roman" pitchFamily="18" charset="0"/>
              </a:rPr>
              <a:t>I am a </a:t>
            </a:r>
            <a:r>
              <a:rPr lang="en-IN" sz="2400" i="1" dirty="0" err="1" smtClean="0">
                <a:latin typeface="Times New Roman" pitchFamily="18" charset="0"/>
                <a:cs typeface="Times New Roman" pitchFamily="18" charset="0"/>
              </a:rPr>
              <a:t>Kanauj</a:t>
            </a:r>
            <a:r>
              <a:rPr lang="en-IN" sz="2400" i="1" dirty="0" smtClean="0">
                <a:latin typeface="Times New Roman" pitchFamily="18" charset="0"/>
                <a:cs typeface="Times New Roman" pitchFamily="18" charset="0"/>
              </a:rPr>
              <a:t> Brahmin, but I’ve become a </a:t>
            </a:r>
            <a:r>
              <a:rPr lang="en-IN" sz="2400" i="1" dirty="0" err="1" smtClean="0">
                <a:latin typeface="Times New Roman" pitchFamily="18" charset="0"/>
                <a:cs typeface="Times New Roman" pitchFamily="18" charset="0"/>
              </a:rPr>
              <a:t>Shudra</a:t>
            </a:r>
            <a:r>
              <a:rPr lang="en-IN" sz="2400" i="1" dirty="0" smtClean="0">
                <a:latin typeface="Times New Roman" pitchFamily="18" charset="0"/>
                <a:cs typeface="Times New Roman" pitchFamily="18" charset="0"/>
              </a:rPr>
              <a:t>, a criminal, a useless animal. There is no one to stop me now, to mock me, to make me bend, to cheat me. Now I am devil. You’ve made me an animal; I’ll be a devil inside. I’ll come back like a boar and I’ll stay as a devil. I’ll make pigs of all of you. I’ll make this Poona a kingdom of pigs</a:t>
            </a:r>
            <a:r>
              <a:rPr lang="en-IN" sz="2400" i="1"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a:t>
            </a:r>
          </a:p>
          <a:p>
            <a:pPr algn="just">
              <a:buNone/>
            </a:pP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 (Tendulkar </a:t>
            </a:r>
            <a:r>
              <a:rPr lang="en-IN" sz="2400" dirty="0" smtClean="0">
                <a:latin typeface="Times New Roman" pitchFamily="18" charset="0"/>
                <a:cs typeface="Times New Roman" pitchFamily="18" charset="0"/>
              </a:rPr>
              <a:t>1972 pp.376-77). </a:t>
            </a:r>
            <a:endParaRPr lang="en-IN" sz="2400" dirty="0" smtClean="0">
              <a:latin typeface="Times New Roman" pitchFamily="18" charset="0"/>
              <a:cs typeface="Times New Roman" pitchFamily="18" charset="0"/>
            </a:endParaRPr>
          </a:p>
          <a:p>
            <a:pPr algn="just">
              <a:buNone/>
            </a:pP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Again </a:t>
            </a:r>
            <a:r>
              <a:rPr lang="en-IN" sz="2400" dirty="0" err="1" smtClean="0">
                <a:latin typeface="Times New Roman" pitchFamily="18" charset="0"/>
                <a:cs typeface="Times New Roman" pitchFamily="18" charset="0"/>
              </a:rPr>
              <a:t>Ghashiram’s</a:t>
            </a:r>
            <a:r>
              <a:rPr lang="en-IN" sz="2400" dirty="0" smtClean="0">
                <a:latin typeface="Times New Roman" pitchFamily="18" charset="0"/>
                <a:cs typeface="Times New Roman" pitchFamily="18" charset="0"/>
              </a:rPr>
              <a:t> metamorphosis from </a:t>
            </a:r>
            <a:r>
              <a:rPr lang="en-IN" sz="2400" dirty="0" smtClean="0">
                <a:solidFill>
                  <a:srgbClr val="FF0000"/>
                </a:solidFill>
                <a:latin typeface="Times New Roman" pitchFamily="18" charset="0"/>
                <a:cs typeface="Times New Roman" pitchFamily="18" charset="0"/>
              </a:rPr>
              <a:t>a victim to a victimizer </a:t>
            </a:r>
            <a:r>
              <a:rPr lang="en-IN" sz="2400" dirty="0" smtClean="0">
                <a:latin typeface="Times New Roman" pitchFamily="18" charset="0"/>
                <a:cs typeface="Times New Roman" pitchFamily="18" charset="0"/>
              </a:rPr>
              <a:t>under the power of </a:t>
            </a:r>
            <a:r>
              <a:rPr lang="en-IN" sz="2400" dirty="0" err="1" smtClean="0">
                <a:latin typeface="Times New Roman" pitchFamily="18" charset="0"/>
                <a:cs typeface="Times New Roman" pitchFamily="18" charset="0"/>
              </a:rPr>
              <a:t>Kotwalship</a:t>
            </a:r>
            <a:r>
              <a:rPr lang="en-IN" sz="2400" dirty="0" smtClean="0">
                <a:latin typeface="Times New Roman" pitchFamily="18" charset="0"/>
                <a:cs typeface="Times New Roman" pitchFamily="18" charset="0"/>
              </a:rPr>
              <a:t> of Poona and his murder by Poona Brahmins through stone pelting reflect victory of Poona which is conveyed in the words of Nana </a:t>
            </a:r>
            <a:r>
              <a:rPr lang="en-IN" sz="2400" dirty="0" err="1" smtClean="0">
                <a:latin typeface="Times New Roman" pitchFamily="18" charset="0"/>
                <a:cs typeface="Times New Roman" pitchFamily="18" charset="0"/>
              </a:rPr>
              <a:t>Phadnavis</a:t>
            </a:r>
            <a:r>
              <a:rPr lang="en-IN" sz="2400" dirty="0" smtClean="0">
                <a:latin typeface="Times New Roman" pitchFamily="18" charset="0"/>
                <a:cs typeface="Times New Roman" pitchFamily="18" charset="0"/>
              </a:rPr>
              <a:t> in the end of the play: </a:t>
            </a:r>
            <a:endParaRPr lang="en-US"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                     </a:t>
            </a:r>
            <a:r>
              <a:rPr lang="en-IN" sz="2400" i="1" dirty="0" smtClean="0">
                <a:latin typeface="Times New Roman" pitchFamily="18" charset="0"/>
                <a:cs typeface="Times New Roman" pitchFamily="18" charset="0"/>
              </a:rPr>
              <a:t>“</a:t>
            </a:r>
            <a:r>
              <a:rPr lang="en-IN" sz="2400" i="1" dirty="0" smtClean="0">
                <a:latin typeface="Times New Roman" pitchFamily="18" charset="0"/>
                <a:cs typeface="Times New Roman" pitchFamily="18" charset="0"/>
              </a:rPr>
              <a:t>A threat </a:t>
            </a:r>
            <a:r>
              <a:rPr lang="en-IN" sz="2400" i="1" dirty="0" smtClean="0">
                <a:latin typeface="Times New Roman" pitchFamily="18" charset="0"/>
                <a:cs typeface="Times New Roman" pitchFamily="18" charset="0"/>
              </a:rPr>
              <a:t>to the great city of Poona has been ended today….A disease has been controlled. The demon </a:t>
            </a:r>
            <a:r>
              <a:rPr lang="en-IN" sz="2400" i="1" dirty="0" err="1" smtClean="0">
                <a:latin typeface="Times New Roman" pitchFamily="18" charset="0"/>
                <a:cs typeface="Times New Roman" pitchFamily="18" charset="0"/>
              </a:rPr>
              <a:t>Ghasaya</a:t>
            </a:r>
            <a:r>
              <a:rPr lang="en-IN" sz="2400" i="1" dirty="0" smtClean="0">
                <a:latin typeface="Times New Roman" pitchFamily="18" charset="0"/>
                <a:cs typeface="Times New Roman" pitchFamily="18" charset="0"/>
              </a:rPr>
              <a:t> Kotwal, who plagued all of us, has met his </a:t>
            </a:r>
            <a:r>
              <a:rPr lang="en-IN" sz="2400" i="1" dirty="0" smtClean="0">
                <a:latin typeface="Times New Roman" pitchFamily="18" charset="0"/>
                <a:cs typeface="Times New Roman" pitchFamily="18" charset="0"/>
              </a:rPr>
              <a:t>death.”  </a:t>
            </a:r>
            <a:r>
              <a:rPr lang="en-IN" sz="2400" dirty="0" smtClean="0">
                <a:latin typeface="Times New Roman" pitchFamily="18" charset="0"/>
                <a:cs typeface="Times New Roman" pitchFamily="18" charset="0"/>
              </a:rPr>
              <a:t>(Tendulkar </a:t>
            </a:r>
            <a:r>
              <a:rPr lang="en-IN" sz="2400" dirty="0" smtClean="0">
                <a:latin typeface="Times New Roman" pitchFamily="18" charset="0"/>
                <a:cs typeface="Times New Roman" pitchFamily="18" charset="0"/>
              </a:rPr>
              <a:t>1972,p.405).</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424</TotalTime>
  <Words>1182</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Can Literature save ‘Nature’?  An Eco-critical Research in Vijay Tendulkar’s Plays</vt:lpstr>
      <vt:lpstr>Why Ecocriticism?</vt:lpstr>
      <vt:lpstr>Questions we have to face: </vt:lpstr>
      <vt:lpstr>What is Ecocriticism?</vt:lpstr>
      <vt:lpstr>Slide 5</vt:lpstr>
      <vt:lpstr>Ecocriticism seeks to study, explore and analyse:</vt:lpstr>
      <vt:lpstr>Vijay Tendulkar reflects on ecocritical consideration over presuming ‘nature’ as medium to legalize gender, sexual and racial norms.</vt:lpstr>
      <vt:lpstr>Ecocritical investigation of ‘place’ as distinctive category of hierarchy, much like class, gender or finds appropriate voice in his play Ghashiram Kotwal.   </vt:lpstr>
      <vt:lpstr>Slide 9</vt:lpstr>
      <vt:lpstr>Tendulkar believes ecocriticism posits that as long as any of the dualisms exist as an integral component of societal structuring and justification, they will all continue to serve as starting points to justify patriarchy.</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Literature save ‘Nature’? : An Ecofeminist study of Vijay Tendulkar’s Ghashiram Kotwal</dc:title>
  <dc:creator>Rajiv</dc:creator>
  <cp:lastModifiedBy>Rajiv</cp:lastModifiedBy>
  <cp:revision>48</cp:revision>
  <dcterms:created xsi:type="dcterms:W3CDTF">2006-08-16T00:00:00Z</dcterms:created>
  <dcterms:modified xsi:type="dcterms:W3CDTF">2019-09-22T17:00:18Z</dcterms:modified>
</cp:coreProperties>
</file>